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4F_4438191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23"/>
  </p:notesMasterIdLst>
  <p:sldIdLst>
    <p:sldId id="307" r:id="rId6"/>
    <p:sldId id="355" r:id="rId7"/>
    <p:sldId id="335" r:id="rId8"/>
    <p:sldId id="349" r:id="rId9"/>
    <p:sldId id="350" r:id="rId10"/>
    <p:sldId id="351" r:id="rId11"/>
    <p:sldId id="352" r:id="rId12"/>
    <p:sldId id="354" r:id="rId13"/>
    <p:sldId id="356" r:id="rId14"/>
    <p:sldId id="257" r:id="rId15"/>
    <p:sldId id="259" r:id="rId16"/>
    <p:sldId id="261" r:id="rId17"/>
    <p:sldId id="262" r:id="rId18"/>
    <p:sldId id="345" r:id="rId19"/>
    <p:sldId id="357" r:id="rId20"/>
    <p:sldId id="347" r:id="rId21"/>
    <p:sldId id="300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6A9048-63E6-8EF0-599B-CD4125CF8126}" name="Gil Loewenthal" initials="GL" userId="S::gill@Oncohost.com::90d119f1-0381-4063-8fa2-d81ab9c7d657" providerId="AD"/>
  <p188:author id="{C1A7A3FD-3171-142A-DD4B-3F9D23B1C841}" name="Eyal Jacob" initials="EJ" userId="S::Eyal@Oncohost.com::19ec1fb7-bc19-4e49-ba6b-1e9e2631ed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C93DA-3838-49AA-B3B1-842098730130}" v="2" dt="2024-12-23T10:16:57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92" autoAdjust="0"/>
  </p:normalViewPr>
  <p:slideViewPr>
    <p:cSldViewPr snapToGrid="0">
      <p:cViewPr varScale="1">
        <p:scale>
          <a:sx n="71" d="100"/>
          <a:sy n="71" d="100"/>
        </p:scale>
        <p:origin x="48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l Loewenthal" userId="90d119f1-0381-4063-8fa2-d81ab9c7d657" providerId="ADAL" clId="{76EC93DA-3838-49AA-B3B1-842098730130}"/>
    <pc:docChg chg="custSel modSld">
      <pc:chgData name="Gil Loewenthal" userId="90d119f1-0381-4063-8fa2-d81ab9c7d657" providerId="ADAL" clId="{76EC93DA-3838-49AA-B3B1-842098730130}" dt="2024-12-23T10:16:57.627" v="2" actId="14100"/>
      <pc:docMkLst>
        <pc:docMk/>
      </pc:docMkLst>
      <pc:sldChg chg="modSp mod">
        <pc:chgData name="Gil Loewenthal" userId="90d119f1-0381-4063-8fa2-d81ab9c7d657" providerId="ADAL" clId="{76EC93DA-3838-49AA-B3B1-842098730130}" dt="2024-12-23T09:24:05.298" v="0" actId="313"/>
        <pc:sldMkLst>
          <pc:docMk/>
          <pc:sldMk cId="3251805804" sldId="347"/>
        </pc:sldMkLst>
        <pc:spChg chg="mod">
          <ac:chgData name="Gil Loewenthal" userId="90d119f1-0381-4063-8fa2-d81ab9c7d657" providerId="ADAL" clId="{76EC93DA-3838-49AA-B3B1-842098730130}" dt="2024-12-23T09:24:05.298" v="0" actId="313"/>
          <ac:spMkLst>
            <pc:docMk/>
            <pc:sldMk cId="3251805804" sldId="347"/>
            <ac:spMk id="3" creationId="{65D18025-0646-5B91-B1C9-308FB7A41F3D}"/>
          </ac:spMkLst>
        </pc:spChg>
      </pc:sldChg>
      <pc:sldChg chg="modSp">
        <pc:chgData name="Gil Loewenthal" userId="90d119f1-0381-4063-8fa2-d81ab9c7d657" providerId="ADAL" clId="{76EC93DA-3838-49AA-B3B1-842098730130}" dt="2024-12-23T10:16:57.627" v="2" actId="14100"/>
        <pc:sldMkLst>
          <pc:docMk/>
          <pc:sldMk cId="3518223157" sldId="356"/>
        </pc:sldMkLst>
        <pc:picChg chg="mod">
          <ac:chgData name="Gil Loewenthal" userId="90d119f1-0381-4063-8fa2-d81ab9c7d657" providerId="ADAL" clId="{76EC93DA-3838-49AA-B3B1-842098730130}" dt="2024-12-23T10:16:57.627" v="2" actId="14100"/>
          <ac:picMkLst>
            <pc:docMk/>
            <pc:sldMk cId="3518223157" sldId="356"/>
            <ac:picMk id="1028" creationId="{9D23DA46-C181-68D8-3228-D4F2A04E29AE}"/>
          </ac:picMkLst>
        </pc:picChg>
      </pc:sldChg>
    </pc:docChg>
  </pc:docChgLst>
</pc:chgInfo>
</file>

<file path=ppt/comments/modernComment_14F_44381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A5A16-685A-461C-A360-B69F8B664715}" authorId="{FE6A9048-63E6-8EF0-599B-CD4125CF8126}" created="2024-12-22T13:33:52.230">
    <pc:sldMkLst xmlns:pc="http://schemas.microsoft.com/office/powerpoint/2013/main/command">
      <pc:docMk/>
      <pc:sldMk cId="1144527132" sldId="335"/>
    </pc:sldMkLst>
    <p188:txBody>
      <a:bodyPr/>
      <a:lstStyle/>
      <a:p>
        <a:r>
          <a:rPr lang="en-US"/>
          <a:t>Ori’s slide. Some inaccuracies I think but overall beneficial. Cannot edit because I have this as a picture. I will rewrite later in the report.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12/19/2024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7A15-1ADD-E8AA-84D5-571BE899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1C5A9-42CA-606E-4E4A-2D76B4580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8A09A-FB95-FD27-BAA2-1F67A962F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9758C-EC37-E1AC-EB26-05B64B8F7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9181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7D07-4DEC-7E06-341D-1FBBE40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AAF34-AE12-5DEE-179C-DF93F0446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96302-E7B7-427A-AC9C-A2B34ADA1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99C15-C1BB-F171-7C33-3496F2927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814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2391-A176-C4D5-372A-3A6484B9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66CF5-7A80-B219-5562-79F44CB7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A1DB5-7BF9-07E7-E507-C348861ED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9BDFD-D717-AB44-51BD-3127F9949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198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305F-D6CF-8C8A-65E8-765787C3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3D02E-DA0B-68C9-6C6F-6BFC00249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B54B8-F813-BA6E-F2D4-E96596BAF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28503-C945-0F8E-7D72-619EE4C32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713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2F59-5B26-CB41-9CD5-8F764953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14AD6-4665-257E-AA23-8EE47DB5F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B22C1-921B-BF65-0B67-575672E72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3DC33-B5DC-748D-CD14-FCD3ED060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74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EFDC-416E-A3CE-4246-7B48F1D1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60322-C315-2125-1C49-233A21FA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8174C-B5D9-5801-A4E1-C09D0FA6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DEFA0-E476-7B62-3D28-DB60591E1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304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1843-058A-2CE7-5C54-074ECF8B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F9E0-011A-305E-A02C-1AF331DA2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351E-EC55-6450-6610-E03ED78F0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3E211-4943-98A9-ED5B-7C1D2479B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964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59D5-6727-8CE3-BCD8-5B071C15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EA4BA-569E-6F76-94D3-05522FBB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FA7B-8505-58D7-C9BB-3313D4EC5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5539-0628-8FF1-BDF5-623005099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10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8528-416F-EDA7-E19E-E80E87D4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EF30B-0571-683C-5EBA-173B527BF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76608-287B-76A6-D92D-087F6CF2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EC4E3-0C92-F058-92B8-F1C4D5BFC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11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B022-7377-573D-F347-E56A880A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84C1C-3232-8203-D632-9F6304CF8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9C30A-A46D-195E-AD61-4685991BB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3F84-4872-6271-F7B1-C87D605EF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341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6FE4-A6EB-21E1-B578-0E40DECE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B55FD-8594-EAA9-7FAA-798246A6E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5A67F-B9FB-F611-9FA8-8AFD9E427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29EB-1645-5CE2-7870-128C9AF00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103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F00DA5B-04DD-AB92-B1D2-DBF7CFC5E7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49619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49619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67E2ED7-6CFB-70F0-77C6-7FD3D478B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390A516-B346-5F2F-5B53-D06524493C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3B36548-F0FA-3431-394D-1A11DDED8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5DA35BD-A18B-018E-ED8B-8B4D07C76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8AD90B4-D956-6699-F27D-D9AFD2B8F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F34D59-2D6B-15A5-3F92-587C9E871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34262E-2A67-BA24-3058-B2E0EE1029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EC0A515-6BC3-57B4-F5EB-04DEC9B9C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183B5A-8F32-A624-83B2-66E21CF01F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86DD122-CBE4-6050-7C37-AE18C65DD4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5A9AA61-B206-A5CC-B6A4-F7BE4B8E6A8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BD00BAF-307E-F473-5006-8D5698A493C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3F77C939-F319-B9EC-8627-A1B33082B0F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DD95E3-2C6C-2D68-3CC8-8273931E7B9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78EBA20-4DA4-2056-89A8-BBCEC53EC8A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E8BD2D6-1621-D010-394C-B503FB503BA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7B5180E-D24B-EFDE-CE70-5504CEA9F5B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06BE3F-3DBB-B731-F5F4-01081052A7F5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03F6179-0E4E-05AB-1E2D-922AAB00F960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F890F5C-0A69-BC1E-A0D1-9A42E9FA4590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F90852-FB22-970A-CC75-D80E7D632453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49591F0-1E45-05B2-CE6A-5FF161E4F6E1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75BC08-BB76-C949-9063-9F42D0938FCD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D58085D8-DA4B-0939-BB3F-40E3B5FA24C1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953080F-E1E8-6B1F-FC9F-AC1929C9AA66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BF2743-EE66-DB19-CBE7-4087A2F4D95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6FADDC-2488-9016-AF42-262E387B7157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1DA60FAE-4221-F885-9E6A-C81D3020ABA4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20311248-C4E7-B674-6605-024F1EA96D8B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D5E6C25-BD29-F218-BB8E-3119DBA2012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0EE0BD9-5133-63AC-13BB-1E248F724961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770D41F7-2283-77AE-F6D0-DAB3A95AF43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13B315D-0A75-B616-79EF-94C3C695DBD6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80C9113-8A2B-4D1B-97D4-B967DA359F4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A8C2AC2-9D71-376F-0E54-A5A420B2DC2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4B639A1-D451-7F07-AD50-973766975FA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04B61AD-C168-C1F6-E947-66206ABE1F0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95A6AAD-FFA8-C184-AF4E-0606DCCA9D1D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A74C03F-ADE3-68D8-BCA9-10013B03FEDA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125F1BE-06F8-7B24-E2A6-427A122DAF00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CE74818-F0FC-C1EE-FAB8-7917CEF6F94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384ED3F6-2C29-229F-FB33-05889AC4A7F8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CF33C71C-4042-0207-BE95-7B2978A80C35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59457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3742F6E-493E-BAD1-89C1-E930565B528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4110CE3F-24D8-DCF4-8544-7C8E4D1FC86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1E44F63B-508C-46B7-E26D-FC9D78D158F8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C317C8E-3B9D-9B86-34CD-CC7C9457B305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915043FC-911B-D4BD-56AD-4760DA3A8874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59457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0608729-6A57-CC07-2D4A-1016F6819AA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4418321-E502-A54F-113B-528505E6050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252930E-D3AB-7B6E-4B64-99BEC938B429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B26D133-A689-414C-E81D-EE451264C0CE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7995EDE7-A9AA-9401-64EA-E612B0338DF2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AB0E-E519-6BCE-78A9-113701BD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F286-0804-A500-0F6E-39A087B5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A46A-F6EA-D157-3370-72FD86F7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E126-4EFB-4165-8EA6-4E089970CB43}" type="datetimeFigureOut">
              <a:rPr lang="LID4096" smtClean="0"/>
              <a:t>12/22/2024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F6ECD-CB61-2476-A545-138B55E0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9F3D-E051-6F7A-697C-D349A0A2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8482-2375-4581-AEAF-88D1E0317A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464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9030364-0E45-12B8-4637-0F9EB8E3C7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6EE0086-820E-92B0-01B5-04FE3BA9D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411742-1CAB-FB67-5A9A-3CA1149A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30805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2.09.579724v1.full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F_4438191C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FA85-DB20-3CF0-ECB6-DD06A0DC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 Normalization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0F9-C9CC-910F-33FD-3469300E8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46C5E-1EF7-62CC-9B27-64D00E1F0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27/10/2024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0D66D-6460-6A08-E149-1D2C69A16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5591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4C9D-53FF-D1BE-9888-588A6BD2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1C57-174C-3D5B-75EE-EDAB9889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48675" cy="74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mean/median scale factor  is not 1. The 20 dilution bin have the highest offset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E3204-B9B6-CE1F-49A5-DA1E0CBA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59" y="2835495"/>
            <a:ext cx="4939682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6C9A-8865-934A-FAA4-60651821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(20% dilution)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6F14D-1B6D-7336-08C2-7B2BA7CA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90969"/>
            <a:ext cx="6158730" cy="43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8775F-D42A-8736-1004-1A2616E7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55" y="1879857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42A0B8-9AF6-0EBA-38B4-50B3B6FE9293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38765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CA50-3B3E-DAE4-4F24-9F72AF97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A66C-B53C-6386-6789-EC51722E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(0.5% dilution)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0C39A-3237-E2EE-87BA-BD78FDB3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0" y="1854481"/>
            <a:ext cx="6158730" cy="43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27BB93-0F51-D706-818D-8A766D31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20" y="1943371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3F92C-079F-4E29-AF96-C2F0864C8C3A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100556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A6B8-1CBF-F600-D7A1-CAE56A78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BFA-525F-096A-EC31-584285C0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(0.005% dilution)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212C1-CB42-748C-1010-05CA1E62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0" y="1838596"/>
            <a:ext cx="6158730" cy="43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4D723-FCAC-5CBA-B614-F7C8B655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65" y="1927484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ACC1A-C3F9-D82E-887C-C8E5AA4F6F90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29176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E7C3-AEC5-51B6-A935-F0A0BA67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6866B-2615-B075-1E1D-4D05AA35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VAMS and Sheba filter proteins concentrations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16F3-A10C-979A-8806-233DAA87CA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9D8BD-E44A-5F40-5CF3-A4DDF231383B}"/>
              </a:ext>
            </a:extLst>
          </p:cNvPr>
          <p:cNvSpPr txBox="1"/>
          <p:nvPr/>
        </p:nvSpPr>
        <p:spPr>
          <a:xfrm>
            <a:off x="793382" y="1591056"/>
            <a:ext cx="1060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High </a:t>
            </a:r>
            <a:r>
              <a:rPr lang="en-US" dirty="0" err="1">
                <a:latin typeface="Aptos" panose="020B0004020202020204" pitchFamily="34" charset="0"/>
              </a:rPr>
              <a:t>concetration</a:t>
            </a:r>
            <a:r>
              <a:rPr lang="en-US" dirty="0">
                <a:latin typeface="Aptos" panose="020B0004020202020204" pitchFamily="34" charset="0"/>
              </a:rPr>
              <a:t> proteins are not translated well to VAMS</a:t>
            </a:r>
          </a:p>
        </p:txBody>
      </p:sp>
      <p:pic>
        <p:nvPicPr>
          <p:cNvPr id="1026" name="Picture 6">
            <a:extLst>
              <a:ext uri="{FF2B5EF4-FFF2-40B4-BE49-F238E27FC236}">
                <a16:creationId xmlns:a16="http://schemas.microsoft.com/office/drawing/2014/main" id="{24515275-53AA-EED0-5B77-AA791C9A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69" y="2237387"/>
            <a:ext cx="6130861" cy="434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20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3A4D-8BB9-7348-6BB0-FDA1770B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FFCAAE-3472-5334-C17A-528C9229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Why VAMS samples fail?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CF62E-F7D5-3348-7556-7DB552FD32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783BD-DEE3-1E1D-BBAE-FDC51A3FF8D5}"/>
              </a:ext>
            </a:extLst>
          </p:cNvPr>
          <p:cNvSpPr txBox="1"/>
          <p:nvPr/>
        </p:nvSpPr>
        <p:spPr>
          <a:xfrm>
            <a:off x="793382" y="1591056"/>
            <a:ext cx="1060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19/20 were flagged due to NormScale_20 &lt; 0.4 and 1/20 because 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NormScale_0.005 &gt; 2.5 (and a single plasma sample from the same plate failed also due to this reason).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      T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here are few additional VAMs samples that Coren did not analyze (no pairs, other reasons), and their flagging       	reasons are the same.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81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9631-9107-A372-539C-F2A7C116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18025-0646-5B91-B1C9-308FB7A4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VAMS and Sheba filter proteins concentrations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3C15E-0CC9-3A5F-68FB-EDBFC68514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A23CA-86E0-8AD4-BED5-FFF426346DB1}"/>
              </a:ext>
            </a:extLst>
          </p:cNvPr>
          <p:cNvSpPr txBox="1"/>
          <p:nvPr/>
        </p:nvSpPr>
        <p:spPr>
          <a:xfrm>
            <a:off x="793382" y="1591056"/>
            <a:ext cx="1060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There are three calibration files the normalization process use: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13526-60F3-412D-4B6D-EEEBC51C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749" b="2528"/>
          <a:stretch/>
        </p:blipFill>
        <p:spPr>
          <a:xfrm>
            <a:off x="74087" y="2011597"/>
            <a:ext cx="1659938" cy="314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A6F22-186F-18DE-CCF1-065B3065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80" y="2011597"/>
            <a:ext cx="1692192" cy="3143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D5561-4511-C816-9C1C-E5B639A39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96" y="2011597"/>
            <a:ext cx="7078517" cy="31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55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6527-8ABE-947D-0593-3BB6F60B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D886A8-0FF2-5C84-C348-BE0ACA26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B647-0427-AA7C-6EE7-13E29C8E78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2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CF2E2-0004-7481-9B43-55507F9B8B6F}"/>
              </a:ext>
            </a:extLst>
          </p:cNvPr>
          <p:cNvSpPr txBox="1"/>
          <p:nvPr/>
        </p:nvSpPr>
        <p:spPr>
          <a:xfrm>
            <a:off x="793382" y="1591056"/>
            <a:ext cx="10605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All the normalization steps except ANML were reproduced using Candia’s paper “</a:t>
            </a:r>
            <a:r>
              <a:rPr lang="en-US" dirty="0" err="1">
                <a:latin typeface="Aptos" panose="020B0004020202020204" pitchFamily="34" charset="0"/>
              </a:rPr>
              <a:t>SomaScan</a:t>
            </a:r>
            <a:r>
              <a:rPr lang="en-US" dirty="0">
                <a:latin typeface="Aptos" panose="020B0004020202020204" pitchFamily="34" charset="0"/>
              </a:rPr>
              <a:t> Bioinformatics: Normalization, Quality Control, and Assessment of Pre-Analytical Variation”: </a:t>
            </a:r>
            <a:r>
              <a:rPr lang="en-US" dirty="0">
                <a:latin typeface="Aptos" panose="020B0004020202020204" pitchFamily="34" charset="0"/>
                <a:hlinkClick r:id="rId3"/>
              </a:rPr>
              <a:t>https://www.biorxiv.org/content/10.1101/2024.02.09.579724v1.full.pdf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 </a:t>
            </a:r>
            <a:r>
              <a:rPr lang="en-US" dirty="0" err="1">
                <a:latin typeface="Aptos" panose="020B0004020202020204" pitchFamily="34" charset="0"/>
              </a:rPr>
              <a:t>adat</a:t>
            </a:r>
            <a:r>
              <a:rPr lang="en-US" dirty="0">
                <a:latin typeface="Aptos" panose="020B0004020202020204" pitchFamily="34" charset="0"/>
              </a:rPr>
              <a:t> files store numbers with one decimal place, therefore, some numerical errors arises.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 code contains rounding to reduce the error to SL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Error presented are for  OH2024_014 plate (without propagating error by using SL data from previous step)</a:t>
            </a:r>
          </a:p>
        </p:txBody>
      </p:sp>
    </p:spTree>
    <p:extLst>
      <p:ext uri="{BB962C8B-B14F-4D97-AF65-F5344CB8AC3E}">
        <p14:creationId xmlns:p14="http://schemas.microsoft.com/office/powerpoint/2010/main" val="313906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424868-D0BC-4FEF-A680-819C720D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C9D85-6E0C-FC7E-D3D0-180F6065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 steps</a:t>
            </a:r>
            <a:endParaRPr lang="en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DF4A-0DCF-1C0A-F8FF-B85B7A25C1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EAA348E0-5B61-EF5F-4BF5-AD54E5CA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50" y="1387945"/>
            <a:ext cx="7151834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71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EE22-2D65-BB72-0EDE-BAFBE604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A290B9-DF72-6F83-388D-1A9308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1 – Hybridization control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9BFCB-3F00-C9F7-766B-AF9CAD110B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3824-7B38-7C5A-E2E7-821F6871901F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Normalization per well to accommodate for hybridization biases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12 </a:t>
                </a:r>
                <a:r>
                  <a:rPr lang="en-US" dirty="0" err="1">
                    <a:latin typeface="Aptos" panose="020B0004020202020204" pitchFamily="34" charset="0"/>
                  </a:rPr>
                  <a:t>Hybardization</a:t>
                </a:r>
                <a:r>
                  <a:rPr lang="en-US" dirty="0">
                    <a:latin typeface="Aptos" panose="020B0004020202020204" pitchFamily="34" charset="0"/>
                  </a:rPr>
                  <a:t> control elution </a:t>
                </a:r>
                <a:r>
                  <a:rPr lang="en-US" dirty="0" err="1">
                    <a:latin typeface="Aptos" panose="020B0004020202020204" pitchFamily="34" charset="0"/>
                  </a:rPr>
                  <a:t>seqids</a:t>
                </a:r>
                <a:r>
                  <a:rPr lang="en-US" dirty="0">
                    <a:latin typeface="Aptos" panose="020B0004020202020204" pitchFamily="34" charset="0"/>
                  </a:rPr>
                  <a:t>, with RFU spanning at 10^2-10^5, are used as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median across the plate of each HCE </a:t>
                </a:r>
                <a:r>
                  <a:rPr lang="en-US" dirty="0" err="1">
                    <a:latin typeface="Aptos" panose="020B0004020202020204" pitchFamily="34" charset="0"/>
                  </a:rPr>
                  <a:t>seqid</a:t>
                </a:r>
                <a:r>
                  <a:rPr lang="en-US" dirty="0">
                    <a:latin typeface="Aptos" panose="020B0004020202020204" pitchFamily="34" charset="0"/>
                  </a:rPr>
                  <a:t>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12 ratios between the sample HCE and the plate median are                                                                            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median of the 12 ratios is the correction factor for this sample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0.4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SFi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3824-7B38-7C5A-E2E7-821F6871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2862322"/>
              </a:xfrm>
              <a:prstGeom prst="rect">
                <a:avLst/>
              </a:prstGeom>
              <a:blipFill>
                <a:blip r:embed="rId3"/>
                <a:stretch>
                  <a:fillRect l="-345" t="-851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7A889C-733A-8382-C595-17CBFA0D0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682" y="1173452"/>
            <a:ext cx="1381318" cy="16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842B-833E-BEA1-A6DF-123673E32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327" y="2915924"/>
            <a:ext cx="2924583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5E01E-ACB3-5168-FAD9-467D7D7D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327" y="2269107"/>
            <a:ext cx="2745988" cy="576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5565D-EF59-7421-6EEE-6CDCA6670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839" y="3649451"/>
            <a:ext cx="4426867" cy="30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99138-C65B-2FC4-CADA-1BC0FAF1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07F1F-7CA0-2E8D-0A45-1BF9DE83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2 – Median signal normalization on calibrators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29EC4-2B28-9817-87DE-F392833059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1AB-9278-A5CF-B786-7BFB3E55B0D2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“It is intended to remove sample-to-sample differences in total RFU brightness that may be due to differences in overall protein concentration, pipetting variation, variation in reagent concentrations, assay timing, and other sources of variability within a group of otherwise comparable samples. 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This step only changes calibrators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Factor per calibrator per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ratio between the RFU of sample i’s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aptamer                                                                                          and the median measurement across the calibrators                                                                                                           (</a:t>
                </a:r>
                <a:r>
                  <a:rPr lang="en-US" dirty="0" err="1">
                    <a:latin typeface="Aptos" panose="020B0004020202020204" pitchFamily="34" charset="0"/>
                  </a:rPr>
                  <a:t>i</a:t>
                </a:r>
                <a:r>
                  <a:rPr lang="en-US" dirty="0">
                    <a:latin typeface="Aptos" panose="020B0004020202020204" pitchFamily="34" charset="0"/>
                  </a:rPr>
                  <a:t> – sample,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– aptamer, g – calibrator, d –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factor is given by the inverse of the median of the </a:t>
                </a:r>
                <a:r>
                  <a:rPr lang="en-US" dirty="0" err="1">
                    <a:latin typeface="Aptos" panose="020B0004020202020204" pitchFamily="34" charset="0"/>
                  </a:rPr>
                  <a:t>rs</a:t>
                </a:r>
                <a:r>
                  <a:rPr lang="en-US" dirty="0">
                    <a:latin typeface="Aptos" panose="020B0004020202020204" pitchFamily="34" charset="0"/>
                  </a:rPr>
                  <a:t> per                                                                                                calibrator sample and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no criterion for this step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1AB-9278-A5CF-B786-7BFB3E55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3"/>
                <a:stretch>
                  <a:fillRect l="-345" t="-614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BC93785-31D0-C66B-14A9-D323EB2B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65" y="2895526"/>
            <a:ext cx="2886478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676BF-779A-2B71-B6DA-D325B98D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65" y="3516899"/>
            <a:ext cx="276263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3B42A-9CA7-49A1-8F23-C4399EE2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209" y="4187253"/>
            <a:ext cx="3506909" cy="23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0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98EB7-FB40-A07C-14A3-57741C32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0E2034-17BF-D191-51F0-CBCF71F0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48" y="3471960"/>
            <a:ext cx="3305636" cy="6096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185654-7AA7-C87A-B981-99B14268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3 – Plate scale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95D8D-B2F0-4B9F-3391-4B8DD84FDD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DBCC44-5949-1667-B86A-DFB6C1059999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“Plate-scale normalization aims to control for variance in total signal intensity from plate to plate. No protein spikes are added to the calibrator; the procedure solely relies on the endogenous levels of each protein within the set of calibrator replicates.”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One factor per plate (multiplies all aptamers of all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following ratio between reference aptamer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’s RFU                                                                                         and the median of aptamer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in the calibrators: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is found at SD4.1ReV_Plasma_Calibrator_200169.txt, but can be calculated using by averaging the calibrator RFU after two normalizations across plates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plate-scale is the median across all aptamers: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Implemented with no error (on plate OH2024_014)</a:t>
                </a:r>
              </a:p>
              <a:p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0.4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DBCC44-5949-1667-B86A-DFB6C105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4"/>
                <a:stretch>
                  <a:fillRect l="-345" t="-614" r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564BE5-5D2B-F796-D8F5-009708D31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723" y="2711622"/>
            <a:ext cx="3591426" cy="628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3EB438-890B-6380-3E5D-0895032E7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723" y="4081645"/>
            <a:ext cx="2562583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81D5-FD09-F457-E80D-50B5EDF2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5AC729-C4EB-8B10-9F49-7C93DD90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08" y="3608901"/>
            <a:ext cx="3305636" cy="6096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4428A-1A23-8412-5BEC-543A0C87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</a:t>
            </a:r>
            <a:r>
              <a:rPr lang="he-IL" dirty="0">
                <a:latin typeface="Aptos" panose="020B0004020202020204" pitchFamily="34" charset="0"/>
              </a:rPr>
              <a:t>4</a:t>
            </a:r>
            <a:r>
              <a:rPr lang="en-US" dirty="0">
                <a:latin typeface="Aptos" panose="020B0004020202020204" pitchFamily="34" charset="0"/>
              </a:rPr>
              <a:t> – Inter-plate calibration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C682-B9D5-36A6-6775-EBAF5913DC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5361D-E302-F81C-D85A-92974277636B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“Following plate-scale normalization, we recalculate </a:t>
                </a:r>
                <a:r>
                  <a:rPr lang="en-US" dirty="0" err="1">
                    <a:latin typeface="Aptos" panose="020B0004020202020204" pitchFamily="34" charset="0"/>
                  </a:rPr>
                  <a:t>SOMAmer</a:t>
                </a:r>
                <a:r>
                  <a:rPr lang="en-US" dirty="0">
                    <a:latin typeface="Aptos" panose="020B0004020202020204" pitchFamily="34" charset="0"/>
                  </a:rPr>
                  <a:t>- and plate-specific scale factor separately for each </a:t>
                </a:r>
                <a:r>
                  <a:rPr lang="en-US" dirty="0" err="1">
                    <a:latin typeface="Aptos" panose="020B0004020202020204" pitchFamily="34" charset="0"/>
                  </a:rPr>
                  <a:t>SOMAmer</a:t>
                </a:r>
                <a:r>
                  <a:rPr lang="en-US" dirty="0">
                    <a:latin typeface="Aptos" panose="020B0004020202020204" pitchFamily="34" charset="0"/>
                  </a:rPr>
                  <a:t> and plate, all wells on the plate are corrected by the recalculated </a:t>
                </a:r>
                <a:r>
                  <a:rPr lang="en-US" dirty="0" err="1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latin typeface="Aptos" panose="020B0004020202020204" pitchFamily="34" charset="0"/>
                  </a:rPr>
                  <a:t>α 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Only on calibrators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Similar calculations to step 3, but now we normalize each aptamer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following ratio between reference aptamer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’s RFU                                                                                         and the median of aptamer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in the calibrators: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is found at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SD4.1ReV_Plasma_Calibrator_200169.txt</a:t>
                </a:r>
                <a:r>
                  <a:rPr lang="en-US" dirty="0">
                    <a:latin typeface="Aptos" panose="020B0004020202020204" pitchFamily="34" charset="0"/>
                  </a:rPr>
                  <a:t>, but can be calculated using by averaging the calibrator RFU after two normalizations across plates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Each aptamer is multiplied by </a:t>
                </a:r>
                <a:r>
                  <a:rPr lang="en-US" dirty="0" err="1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latin typeface="Aptos" panose="020B0004020202020204" pitchFamily="34" charset="0"/>
                  </a:rPr>
                  <a:t>α (same factor for all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At least 90% of aptamers with 0.6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SFpα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1.4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5361D-E302-F81C-D85A-92974277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4"/>
                <a:stretch>
                  <a:fillRect l="-345" t="-614" r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27B067-2F47-6149-12EE-D4AF71778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48" y="2304693"/>
            <a:ext cx="3591426" cy="62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648D-9625-6F3D-641A-91CE687F4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402" y="4578270"/>
            <a:ext cx="2584811" cy="17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2150-3D97-8E50-7370-BDA329DA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9F811F-F384-6E9C-D1F5-7A4E5135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5 – ANML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53D1-9A92-82E9-5915-F03E0920B8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2A75D-1B42-08EB-82C3-AE9634F1D097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Iterative step that calculates factor per dilution group per sample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SL separates it to QC samples ANML and the latter to the other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ANML step is not applied on Buffer and calibrators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file for QC samples: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SD4.1ReV_Plasma_QC_ANML_200170.txt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file for other samples: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SD4.1ReV_Plasma_ANML.txt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In each of the 200 iterations, the </a:t>
                </a:r>
                <a:r>
                  <a:rPr lang="en-US" dirty="0" err="1">
                    <a:latin typeface="Aptos" panose="020B0004020202020204" pitchFamily="34" charset="0"/>
                  </a:rPr>
                  <a:t>seqids</a:t>
                </a:r>
                <a:r>
                  <a:rPr lang="en-US" dirty="0">
                    <a:latin typeface="Aptos" panose="020B0004020202020204" pitchFamily="34" charset="0"/>
                  </a:rPr>
                  <a:t> of QC/samples that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𝑚𝑎𝑑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from the reference are used.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inverse factor (per sample per dilution) in each iteration is the median of the </a:t>
                </a:r>
                <a:r>
                  <a:rPr lang="en-US" dirty="0" err="1">
                    <a:latin typeface="Aptos" panose="020B0004020202020204" pitchFamily="34" charset="0"/>
                  </a:rPr>
                  <a:t>seqid</a:t>
                </a:r>
                <a:r>
                  <a:rPr lang="en-US" dirty="0">
                    <a:latin typeface="Aptos" panose="020B0004020202020204" pitchFamily="34" charset="0"/>
                  </a:rPr>
                  <a:t> divided by the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Higher error compared to previous steps, maybe because of accumulating error over 200 iterations or subtle things I do not know about</a:t>
                </a:r>
                <a:endParaRPr lang="he-IL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 0.4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 err="1">
                    <a:latin typeface="Aptos" panose="020B0004020202020204" pitchFamily="34" charset="0"/>
                  </a:rPr>
                  <a:t>NormScale</a:t>
                </a:r>
                <a:r>
                  <a:rPr lang="en-US" dirty="0">
                    <a:latin typeface="Aptos" panose="020B0004020202020204" pitchFamily="34" charset="0"/>
                  </a:rPr>
                  <a:t>(dil.)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2.5, </a:t>
                </a:r>
                <a:r>
                  <a:rPr lang="en-US" dirty="0" err="1">
                    <a:latin typeface="Aptos" panose="020B0004020202020204" pitchFamily="34" charset="0"/>
                  </a:rPr>
                  <a:t>ANMLFractionUsed</a:t>
                </a:r>
                <a:r>
                  <a:rPr lang="en-US" dirty="0">
                    <a:latin typeface="Aptos" panose="020B0004020202020204" pitchFamily="34" charset="0"/>
                  </a:rPr>
                  <a:t>(dil.)&gt;40%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2A75D-1B42-08EB-82C3-AE9634F1D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139321"/>
              </a:xfrm>
              <a:prstGeom prst="rect">
                <a:avLst/>
              </a:prstGeom>
              <a:blipFill>
                <a:blip r:embed="rId3"/>
                <a:stretch>
                  <a:fillRect l="-345" t="-777" b="-2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0462BD1-70B6-B76D-05EB-C3DC3A6A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47" y="4126258"/>
            <a:ext cx="3765809" cy="2579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D24B1-4ADA-CB57-45CE-DA760908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957" y="4715342"/>
            <a:ext cx="2728251" cy="1852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4E8D7-BDE0-32A8-BB45-67D4CCC56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88" y="4730377"/>
            <a:ext cx="2749868" cy="18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AB11-71ED-855B-0E87-EBB6275A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0DC2C-E9BB-5F19-896E-5B4535EE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5 – ANML normalization – additional notes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A8D0E-58A2-736D-500E-FC421917E8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ED581-9F68-6912-D6D1-7CC941FFB658}"/>
              </a:ext>
            </a:extLst>
          </p:cNvPr>
          <p:cNvSpPr txBox="1"/>
          <p:nvPr/>
        </p:nvSpPr>
        <p:spPr>
          <a:xfrm>
            <a:off x="793382" y="1591056"/>
            <a:ext cx="1060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This step make each sample more similar to a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It might delete some of the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Histogram below show the norm scale over our samples stratified by 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 difference at 0.5 dilution group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3EB5DF-9870-1115-B31E-5ECE486E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757802"/>
            <a:ext cx="2851237" cy="222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71D59B4-E9D8-47FA-757A-AF8ED9B5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23" y="2757801"/>
            <a:ext cx="2781169" cy="222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23DA46-C181-68D8-3228-D4F2A04E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588" y="1093892"/>
            <a:ext cx="7467599" cy="5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2231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comparisson foe assay dev 2024.potx" id="{866F5389-B988-4F52-9979-23F2F03C0A74}" vid="{B3C1C1E5-E1F0-4695-8C28-79104FB7E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HXV3MQXXKA6E-418275069-1523741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https://oncohost.sharepoint.com/sites/Shares/_layouts/15/DocIdRedir.aspx?ID=HXV3MQXXKA6E-418275069-1523741</Url>
      <Description>HXV3MQXXKA6E-418275069-1523741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Props1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E8DF7-16BD-4B8B-97BC-5427AD42E697}"/>
</file>

<file path=customXml/itemProps4.xml><?xml version="1.0" encoding="utf-8"?>
<ds:datastoreItem xmlns:ds="http://schemas.openxmlformats.org/officeDocument/2006/customXml" ds:itemID="{6C35BA24-0AEC-41FF-AEE5-ED21E3F792C7}">
  <ds:schemaRefs>
    <ds:schemaRef ds:uri="http://purl.org/dc/terms/"/>
    <ds:schemaRef ds:uri="http://www.w3.org/XML/1998/namespace"/>
    <ds:schemaRef ds:uri="7540843a-a232-4063-912c-367249275f67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24f404e-53eb-4ae5-a7f6-5c41857bb4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comparisson foe assay dev 2024</Template>
  <TotalTime>37801</TotalTime>
  <Words>995</Words>
  <Application>Microsoft Office PowerPoint</Application>
  <PresentationFormat>Widescreen</PresentationFormat>
  <Paragraphs>101</Paragraphs>
  <Slides>17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Narrow</vt:lpstr>
      <vt:lpstr>Arial</vt:lpstr>
      <vt:lpstr>Calibri</vt:lpstr>
      <vt:lpstr>Cambria Math</vt:lpstr>
      <vt:lpstr>Century Gothic</vt:lpstr>
      <vt:lpstr>Inter SemiBold</vt:lpstr>
      <vt:lpstr>Custom Design</vt:lpstr>
      <vt:lpstr>SL Normalization</vt:lpstr>
      <vt:lpstr>Overview</vt:lpstr>
      <vt:lpstr>Normalization steps</vt:lpstr>
      <vt:lpstr>Step 1 – Hybridization control normalization</vt:lpstr>
      <vt:lpstr>Step 2 – Median signal normalization on calibrators</vt:lpstr>
      <vt:lpstr>Step 3 – Plate scale normalization</vt:lpstr>
      <vt:lpstr>Step 4 – Inter-plate calibration</vt:lpstr>
      <vt:lpstr>Step 5 – ANML normalization</vt:lpstr>
      <vt:lpstr>Step 5 – ANML normalization – additional notes</vt:lpstr>
      <vt:lpstr>The problem</vt:lpstr>
      <vt:lpstr>Indication effect (20% dilution)</vt:lpstr>
      <vt:lpstr>Indication effect (0.5% dilution)</vt:lpstr>
      <vt:lpstr>Indication effect (0.005% dilution)</vt:lpstr>
      <vt:lpstr>VAMS and Sheba filter proteins concentrations</vt:lpstr>
      <vt:lpstr>Why VAMS samples fail?</vt:lpstr>
      <vt:lpstr>VAMS and Sheba filter proteins concentrations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Eyal Jacob</dc:creator>
  <cp:lastModifiedBy>Gil Loewenthal</cp:lastModifiedBy>
  <cp:revision>5</cp:revision>
  <dcterms:created xsi:type="dcterms:W3CDTF">2024-10-06T10:36:31Z</dcterms:created>
  <dcterms:modified xsi:type="dcterms:W3CDTF">2024-12-23T10:17:03Z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1752a0d6-1832-4bc7-a867-dd60b6368375</vt:lpwstr>
  </property>
</Properties>
</file>